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65" r:id="rId7"/>
    <p:sldId id="264" r:id="rId8"/>
    <p:sldId id="263" r:id="rId9"/>
    <p:sldId id="262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60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5205"/>
    <p:restoredTop sz="94655"/>
  </p:normalViewPr>
  <p:slideViewPr>
    <p:cSldViewPr snapToObjects="1">
      <p:cViewPr varScale="1">
        <p:scale>
          <a:sx n="198" d="100"/>
          <a:sy n="198" d="100"/>
        </p:scale>
        <p:origin x="-42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036-83F6-7F45-9AB8-0F51BC3A7476}" type="datetimeFigureOut">
              <a:rPr lang="en-US" smtClean="0"/>
              <a:pPr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160D-D81A-4A44-9898-516736009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036-83F6-7F45-9AB8-0F51BC3A7476}" type="datetimeFigureOut">
              <a:rPr lang="en-US" smtClean="0"/>
              <a:pPr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160D-D81A-4A44-9898-516736009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036-83F6-7F45-9AB8-0F51BC3A7476}" type="datetimeFigureOut">
              <a:rPr lang="en-US" smtClean="0"/>
              <a:pPr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160D-D81A-4A44-9898-516736009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036-83F6-7F45-9AB8-0F51BC3A7476}" type="datetimeFigureOut">
              <a:rPr lang="en-US" smtClean="0"/>
              <a:pPr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160D-D81A-4A44-9898-516736009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036-83F6-7F45-9AB8-0F51BC3A7476}" type="datetimeFigureOut">
              <a:rPr lang="en-US" smtClean="0"/>
              <a:pPr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160D-D81A-4A44-9898-516736009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036-83F6-7F45-9AB8-0F51BC3A7476}" type="datetimeFigureOut">
              <a:rPr lang="en-US" smtClean="0"/>
              <a:pPr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160D-D81A-4A44-9898-516736009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036-83F6-7F45-9AB8-0F51BC3A7476}" type="datetimeFigureOut">
              <a:rPr lang="en-US" smtClean="0"/>
              <a:pPr/>
              <a:t>10/26/16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160D-D81A-4A44-9898-516736009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036-83F6-7F45-9AB8-0F51BC3A7476}" type="datetimeFigureOut">
              <a:rPr lang="en-US" smtClean="0"/>
              <a:pPr/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160D-D81A-4A44-9898-516736009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036-83F6-7F45-9AB8-0F51BC3A7476}" type="datetimeFigureOut">
              <a:rPr lang="en-US" smtClean="0"/>
              <a:pPr/>
              <a:t>10/26/16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160D-D81A-4A44-9898-516736009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036-83F6-7F45-9AB8-0F51BC3A7476}" type="datetimeFigureOut">
              <a:rPr lang="en-US" smtClean="0"/>
              <a:pPr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160D-D81A-4A44-9898-516736009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036-83F6-7F45-9AB8-0F51BC3A7476}" type="datetimeFigureOut">
              <a:rPr lang="en-US" smtClean="0"/>
              <a:pPr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160D-D81A-4A44-9898-516736009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036-83F6-7F45-9AB8-0F51BC3A7476}" type="datetimeFigureOut">
              <a:rPr lang="en-US" smtClean="0"/>
              <a:pPr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160D-D81A-4A44-9898-516736009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://www.soe.vcu.edu/current-students/scholarship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://www.soe.vcu.edu/departmentpages/counseling-and-special-education/counselor-education-program-group/program-assessment-and-evaluatio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e.vcu.edu/departmentpages/counseling-and-special-education/counselor-education-program-group/admissions/" TargetMode="External"/><Relationship Id="rId4" Type="http://schemas.openxmlformats.org/officeDocument/2006/relationships/hyperlink" Target="mailto:dgibson7@vcu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86000"/>
          </a:xfrm>
        </p:spPr>
        <p:txBody>
          <a:bodyPr/>
          <a:lstStyle/>
          <a:p>
            <a:r>
              <a:rPr lang="en-US" dirty="0" smtClean="0"/>
              <a:t>Counselor Education Webinar</a:t>
            </a:r>
          </a:p>
          <a:p>
            <a:r>
              <a:rPr lang="en-US" dirty="0" smtClean="0"/>
              <a:t>Wednesday, October 26, 2017</a:t>
            </a:r>
          </a:p>
          <a:p>
            <a:r>
              <a:rPr lang="en-US" dirty="0" smtClean="0"/>
              <a:t>6:30 P.M.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Admission Requirements: M.Ed.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1800" dirty="0" smtClean="0"/>
              <a:t>In addition to the general admission requirements of the VCU Graduate School (graduate.admissions.vcu.edu), the following requirements represent the minimum acceptable standards for admission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buAutoNum type="arabicPeriod"/>
            </a:pPr>
            <a:r>
              <a:rPr lang="en-US" sz="1800" dirty="0" smtClean="0"/>
              <a:t>Bachelor’s degree in an appropriate discipline</a:t>
            </a:r>
          </a:p>
          <a:p>
            <a:pPr>
              <a:buFont typeface="Arial"/>
              <a:buAutoNum type="arabicPeriod"/>
            </a:pPr>
            <a:r>
              <a:rPr lang="en-US" sz="1800" dirty="0" smtClean="0"/>
              <a:t>Three letters of </a:t>
            </a:r>
            <a:r>
              <a:rPr lang="en-US" sz="1800" dirty="0"/>
              <a:t>recommendation addressing the student’s potential for graduate study in </a:t>
            </a:r>
            <a:r>
              <a:rPr lang="en-US" sz="1800" dirty="0" smtClean="0"/>
              <a:t>education</a:t>
            </a:r>
          </a:p>
          <a:p>
            <a:pPr>
              <a:buAutoNum type="arabicPeriod"/>
            </a:pPr>
            <a:r>
              <a:rPr lang="en-US" sz="1800" dirty="0" smtClean="0"/>
              <a:t>Student’s written statement concerning career interests</a:t>
            </a:r>
          </a:p>
          <a:p>
            <a:pPr>
              <a:buAutoNum type="arabicPeriod"/>
            </a:pPr>
            <a:r>
              <a:rPr lang="en-US" sz="1800" dirty="0" smtClean="0"/>
              <a:t>Transcripts of all previous college work</a:t>
            </a:r>
          </a:p>
          <a:p>
            <a:pPr>
              <a:buAutoNum type="arabicPeriod"/>
            </a:pPr>
            <a:r>
              <a:rPr lang="en-US" sz="1800" dirty="0" smtClean="0"/>
              <a:t>Personal interview may be required</a:t>
            </a:r>
          </a:p>
          <a:p>
            <a:pPr>
              <a:buAutoNum type="arabicPeriod"/>
            </a:pPr>
            <a:r>
              <a:rPr lang="en-US" sz="1800" dirty="0" smtClean="0"/>
              <a:t>Satisfactory scores on the GRE or MAT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1295400"/>
            <a:ext cx="7038975" cy="830558"/>
          </a:xfrm>
          <a:prstGeom prst="rect">
            <a:avLst/>
          </a:prstGeom>
          <a:ln w="38100">
            <a:solidFill>
              <a:srgbClr val="E5C609"/>
            </a:solidFill>
          </a:ln>
        </p:spPr>
      </p:pic>
    </p:spTree>
    <p:extLst>
      <p:ext uri="{BB962C8B-B14F-4D97-AF65-F5344CB8AC3E}">
        <p14:creationId xmlns:p14="http://schemas.microsoft.com/office/powerpoint/2010/main" val="22753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Admission Requirements: Ph.D.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 smtClean="0"/>
              <a:t>In </a:t>
            </a:r>
            <a:r>
              <a:rPr lang="en-US" sz="1800" dirty="0"/>
              <a:t>addition to the general admission requirements of the VCU Graduate School (graduate.admissions.vcu.edu), the following requirements represent the minimum acceptable standards for </a:t>
            </a:r>
            <a:r>
              <a:rPr lang="en-US" sz="1800" dirty="0" smtClean="0"/>
              <a:t>admission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buAutoNum type="arabicPeriod"/>
            </a:pPr>
            <a:r>
              <a:rPr lang="en-US" sz="1800" dirty="0" smtClean="0"/>
              <a:t>Master’s degree from a CACREP-accredited program or related discipline</a:t>
            </a:r>
            <a:endParaRPr lang="en-US" sz="1800" dirty="0"/>
          </a:p>
          <a:p>
            <a:pPr>
              <a:buFont typeface="Arial"/>
              <a:buAutoNum type="arabicPeriod"/>
            </a:pPr>
            <a:r>
              <a:rPr lang="en-US" sz="1800" dirty="0"/>
              <a:t>Three letters of recommendation addressing the student’s potential for graduate study in education</a:t>
            </a:r>
          </a:p>
          <a:p>
            <a:pPr>
              <a:buAutoNum type="arabicPeriod"/>
            </a:pPr>
            <a:r>
              <a:rPr lang="en-US" sz="1800" dirty="0"/>
              <a:t>Student’s written statement concerning career interests</a:t>
            </a:r>
          </a:p>
          <a:p>
            <a:pPr>
              <a:buAutoNum type="arabicPeriod"/>
            </a:pPr>
            <a:r>
              <a:rPr lang="en-US" sz="1800" dirty="0"/>
              <a:t>Transcripts of all previous college work</a:t>
            </a:r>
          </a:p>
          <a:p>
            <a:pPr>
              <a:buAutoNum type="arabicPeriod"/>
            </a:pPr>
            <a:r>
              <a:rPr lang="en-US" sz="1800" dirty="0"/>
              <a:t>Personal interview </a:t>
            </a:r>
            <a:r>
              <a:rPr lang="en-US" sz="1800" dirty="0" smtClean="0"/>
              <a:t>and writing sample (may </a:t>
            </a:r>
            <a:r>
              <a:rPr lang="en-US" sz="1800" dirty="0"/>
              <a:t>be </a:t>
            </a:r>
            <a:r>
              <a:rPr lang="en-US" sz="1800" dirty="0" smtClean="0"/>
              <a:t>required)</a:t>
            </a:r>
          </a:p>
          <a:p>
            <a:pPr>
              <a:buAutoNum type="arabicPeriod"/>
            </a:pPr>
            <a:r>
              <a:rPr lang="en-US" sz="1800" dirty="0" smtClean="0"/>
              <a:t>Professional vitae/résumé</a:t>
            </a:r>
          </a:p>
          <a:p>
            <a:pPr>
              <a:buAutoNum type="arabicPeriod"/>
            </a:pPr>
            <a:r>
              <a:rPr lang="en-US" sz="1800" dirty="0" smtClean="0"/>
              <a:t>Satisfactory </a:t>
            </a:r>
            <a:r>
              <a:rPr lang="en-US" sz="1800" dirty="0"/>
              <a:t>scores on the </a:t>
            </a:r>
            <a:r>
              <a:rPr lang="en-US" sz="1800" dirty="0" smtClean="0"/>
              <a:t>GRE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219200"/>
            <a:ext cx="7239000" cy="874223"/>
          </a:xfrm>
          <a:prstGeom prst="rect">
            <a:avLst/>
          </a:prstGeom>
          <a:ln w="38100">
            <a:solidFill>
              <a:srgbClr val="E5C609"/>
            </a:solidFill>
          </a:ln>
        </p:spPr>
      </p:pic>
    </p:spTree>
    <p:extLst>
      <p:ext uri="{BB962C8B-B14F-4D97-AF65-F5344CB8AC3E}">
        <p14:creationId xmlns:p14="http://schemas.microsoft.com/office/powerpoint/2010/main" val="213986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Financial Aid: </a:t>
            </a:r>
          </a:p>
          <a:p>
            <a:pPr lvl="1"/>
            <a:r>
              <a:rPr lang="en-US" sz="2000" dirty="0" smtClean="0"/>
              <a:t>Students in a degree-seeking program are eligible to receive federal financial aid by submitting the FAFSA (fafsa.ed.gov)</a:t>
            </a:r>
          </a:p>
          <a:p>
            <a:pPr lvl="1"/>
            <a:r>
              <a:rPr lang="en-US" sz="2000" dirty="0" smtClean="0"/>
              <a:t>Finaid.vcu.edu</a:t>
            </a:r>
          </a:p>
          <a:p>
            <a:r>
              <a:rPr lang="en-US" sz="2400" dirty="0" smtClean="0"/>
              <a:t>Scholarships:</a:t>
            </a:r>
          </a:p>
          <a:p>
            <a:pPr lvl="1"/>
            <a:r>
              <a:rPr lang="en-US" sz="2000" dirty="0" smtClean="0"/>
              <a:t>More than six School of Education scholarships for counseling</a:t>
            </a:r>
          </a:p>
          <a:p>
            <a:pPr lvl="1"/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err="1">
                <a:hlinkClick r:id="rId3"/>
              </a:rPr>
              <a:t>www.soe.vcu.edu</a:t>
            </a:r>
            <a:r>
              <a:rPr lang="en-US" sz="2000" dirty="0">
                <a:hlinkClick r:id="rId3"/>
              </a:rPr>
              <a:t>/current-students/scholarships/</a:t>
            </a:r>
            <a:endParaRPr lang="en-US" sz="2000" dirty="0" smtClean="0"/>
          </a:p>
          <a:p>
            <a:r>
              <a:rPr lang="en-US" sz="2400" dirty="0" smtClean="0"/>
              <a:t>Graduate assistantships</a:t>
            </a:r>
          </a:p>
          <a:p>
            <a:r>
              <a:rPr lang="en-US" sz="2400" dirty="0" smtClean="0"/>
              <a:t>Research Seed Monies</a:t>
            </a:r>
          </a:p>
          <a:p>
            <a:r>
              <a:rPr lang="en-US" sz="2400" dirty="0" smtClean="0"/>
              <a:t>Travel grants 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799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912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CESNA</a:t>
            </a:r>
          </a:p>
          <a:p>
            <a:pPr lvl="1"/>
            <a:r>
              <a:rPr lang="en-US" sz="2000" dirty="0" smtClean="0"/>
              <a:t>Counselor Education Student Networking Association</a:t>
            </a:r>
          </a:p>
          <a:p>
            <a:pPr lvl="2"/>
            <a:r>
              <a:rPr lang="en-US" sz="1600" dirty="0" smtClean="0"/>
              <a:t>John Cook Lecture</a:t>
            </a:r>
          </a:p>
          <a:p>
            <a:pPr lvl="2"/>
            <a:r>
              <a:rPr lang="en-US" sz="1600" dirty="0" smtClean="0"/>
              <a:t>Alumni Dinner</a:t>
            </a:r>
          </a:p>
          <a:p>
            <a:r>
              <a:rPr lang="en-US" sz="2400" dirty="0" smtClean="0"/>
              <a:t>SANA</a:t>
            </a:r>
          </a:p>
          <a:p>
            <a:pPr lvl="1"/>
            <a:r>
              <a:rPr lang="en-US" sz="2000" dirty="0" smtClean="0"/>
              <a:t>Student Affairs Networking Association</a:t>
            </a:r>
          </a:p>
          <a:p>
            <a:pPr lvl="2"/>
            <a:r>
              <a:rPr lang="en-US" sz="1600" dirty="0" smtClean="0"/>
              <a:t>Professional Development</a:t>
            </a:r>
          </a:p>
          <a:p>
            <a:r>
              <a:rPr lang="en-US" sz="2400" dirty="0" smtClean="0"/>
              <a:t>CSI</a:t>
            </a:r>
          </a:p>
          <a:p>
            <a:pPr lvl="1"/>
            <a:r>
              <a:rPr lang="en-US" sz="2000" dirty="0" smtClean="0"/>
              <a:t>Chi Sigma Iota International Honor Society      </a:t>
            </a:r>
          </a:p>
          <a:p>
            <a:pPr lvl="2"/>
            <a:r>
              <a:rPr lang="en-US" sz="1600" dirty="0" smtClean="0"/>
              <a:t>Omega Lambda Iota Chapter</a:t>
            </a:r>
          </a:p>
          <a:p>
            <a:pPr lvl="2"/>
            <a:r>
              <a:rPr lang="en-US" sz="1600" dirty="0" smtClean="0"/>
              <a:t>Professional Development</a:t>
            </a:r>
          </a:p>
          <a:p>
            <a:pPr lvl="2"/>
            <a:r>
              <a:rPr lang="en-US" sz="1600" dirty="0" smtClean="0"/>
              <a:t>Community Engagement</a:t>
            </a:r>
          </a:p>
          <a:p>
            <a:pPr lvl="2"/>
            <a:r>
              <a:rPr lang="en-US" sz="1600" dirty="0" smtClean="0"/>
              <a:t>Initiation</a:t>
            </a:r>
            <a:endParaRPr lang="en-US" sz="1600" dirty="0"/>
          </a:p>
        </p:txBody>
      </p:sp>
      <p:pic>
        <p:nvPicPr>
          <p:cNvPr id="2052" name="Picture 4" descr=" student speaks about the dangers of stalking at a student orga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8575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2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56" y="3220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19187"/>
            <a:ext cx="4495800" cy="4906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Dr. Abigail Conley</a:t>
            </a:r>
          </a:p>
          <a:p>
            <a:pPr lvl="1"/>
            <a:r>
              <a:rPr lang="en-US" sz="2000" dirty="0" smtClean="0"/>
              <a:t>Interpersonal violence prevention, Wellness</a:t>
            </a:r>
          </a:p>
          <a:p>
            <a:r>
              <a:rPr lang="en-US" sz="2400" dirty="0" smtClean="0"/>
              <a:t>Dr. Donna Dockery</a:t>
            </a:r>
          </a:p>
          <a:p>
            <a:pPr lvl="1"/>
            <a:r>
              <a:rPr lang="en-US" sz="2000" dirty="0" smtClean="0"/>
              <a:t>Social justice, Diversity</a:t>
            </a:r>
          </a:p>
          <a:p>
            <a:r>
              <a:rPr lang="en-US" sz="2400" dirty="0" smtClean="0"/>
              <a:t>Dr. Donna Gibson</a:t>
            </a:r>
          </a:p>
          <a:p>
            <a:pPr lvl="1"/>
            <a:r>
              <a:rPr lang="en-US" sz="2000" dirty="0" smtClean="0"/>
              <a:t>Professional Identity Development, Leadership</a:t>
            </a:r>
          </a:p>
          <a:p>
            <a:r>
              <a:rPr lang="en-US" sz="2400" dirty="0" smtClean="0"/>
              <a:t>Dr. Mary Hermann</a:t>
            </a:r>
          </a:p>
          <a:p>
            <a:pPr lvl="1"/>
            <a:r>
              <a:rPr lang="en-US" sz="2000" dirty="0" smtClean="0"/>
              <a:t>Work/Life Balance, Legal and ethical issues</a:t>
            </a:r>
          </a:p>
          <a:p>
            <a:r>
              <a:rPr lang="en-US" sz="2400" dirty="0" smtClean="0"/>
              <a:t>Dr. Philip </a:t>
            </a:r>
            <a:r>
              <a:rPr lang="en-US" sz="2400" dirty="0" err="1" smtClean="0"/>
              <a:t>Gnilka</a:t>
            </a:r>
            <a:endParaRPr lang="en-US" sz="2400" dirty="0" smtClean="0"/>
          </a:p>
          <a:p>
            <a:pPr lvl="1"/>
            <a:r>
              <a:rPr lang="en-US" sz="2000" dirty="0" smtClean="0"/>
              <a:t>Perfectionism, Stress, Coping &amp; Wellness</a:t>
            </a:r>
            <a:endParaRPr lang="en-US" sz="2000" dirty="0"/>
          </a:p>
        </p:txBody>
      </p:sp>
      <p:pic>
        <p:nvPicPr>
          <p:cNvPr id="3074" name="Picture 2" descr="http://www.soe.vcu.edu/images/headshots/gni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08" y="4493221"/>
            <a:ext cx="1706563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oe.vcu.edu/files/2013/05/Mary-Herman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61795"/>
            <a:ext cx="1684708" cy="168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oe.vcu.edu/files/2015/09/gibson_head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28" y="2685449"/>
            <a:ext cx="1706563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oe.vcu.edu/files/2015/09/dockery_head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07" y="1981200"/>
            <a:ext cx="1664923" cy="16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soe.vcu.edu/files/2013/07/AbigailConle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50" y="805142"/>
            <a:ext cx="1746041" cy="17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2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students choose VCU?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2016 Alumni and Current Student Survey (Masters)</a:t>
            </a:r>
          </a:p>
          <a:p>
            <a:pPr lvl="1"/>
            <a:r>
              <a:rPr lang="en-US" sz="2000" dirty="0" smtClean="0"/>
              <a:t>Accreditation, reputation, quality of education</a:t>
            </a:r>
          </a:p>
          <a:p>
            <a:pPr lvl="1"/>
            <a:r>
              <a:rPr lang="en-US" sz="2000" dirty="0" smtClean="0"/>
              <a:t>Location and faculty</a:t>
            </a:r>
          </a:p>
          <a:p>
            <a:pPr lvl="1"/>
            <a:r>
              <a:rPr lang="en-US" sz="2000" dirty="0" smtClean="0"/>
              <a:t>Opportunities related to diversity</a:t>
            </a:r>
          </a:p>
          <a:p>
            <a:pPr lvl="1"/>
            <a:r>
              <a:rPr lang="en-US" sz="2000" dirty="0" smtClean="0"/>
              <a:t>Good job prospects/High employment rate</a:t>
            </a:r>
          </a:p>
          <a:p>
            <a:pPr lvl="1"/>
            <a:r>
              <a:rPr lang="en-US" sz="2000" dirty="0" smtClean="0"/>
              <a:t>Curriculum matched interests</a:t>
            </a:r>
          </a:p>
          <a:p>
            <a:pPr lvl="1"/>
            <a:r>
              <a:rPr lang="en-US" sz="2000" dirty="0" smtClean="0"/>
              <a:t>Flexibility and program length</a:t>
            </a:r>
          </a:p>
          <a:p>
            <a:pPr lvl="1"/>
            <a:r>
              <a:rPr lang="en-US" sz="2000" dirty="0" smtClean="0"/>
              <a:t>Ability to acquire personal goal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Check out vital statistics at: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://www.soe.vcu.edu/departmentpages/counseling-and-special-education/counselor-education-program-group/program-assessment-and-evaluation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857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students choose VCU?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2016 Alumni and Current Student </a:t>
            </a:r>
            <a:r>
              <a:rPr lang="en-US" sz="2400" dirty="0" smtClean="0"/>
              <a:t>Survey (Doctoral)</a:t>
            </a:r>
          </a:p>
          <a:p>
            <a:pPr lvl="1"/>
            <a:r>
              <a:rPr lang="en-US" sz="2000" dirty="0" smtClean="0"/>
              <a:t>Reputation of the Program</a:t>
            </a:r>
          </a:p>
          <a:p>
            <a:pPr lvl="1"/>
            <a:r>
              <a:rPr lang="en-US" sz="2000" dirty="0" smtClean="0"/>
              <a:t>Local </a:t>
            </a:r>
          </a:p>
          <a:p>
            <a:pPr lvl="1"/>
            <a:r>
              <a:rPr lang="en-US" sz="2000" dirty="0" smtClean="0"/>
              <a:t>Part-time or Full-time</a:t>
            </a:r>
          </a:p>
          <a:p>
            <a:pPr lvl="1"/>
            <a:r>
              <a:rPr lang="en-US" sz="2000" dirty="0" smtClean="0"/>
              <a:t>“Passionate, dedicated, and supportive faculty”</a:t>
            </a:r>
          </a:p>
          <a:p>
            <a:pPr lvl="1"/>
            <a:r>
              <a:rPr lang="en-US" sz="2000" dirty="0" smtClean="0"/>
              <a:t>Prepares students to be researchers and teachers</a:t>
            </a:r>
          </a:p>
          <a:p>
            <a:pPr lvl="1"/>
            <a:r>
              <a:rPr lang="en-US" sz="2000" dirty="0" smtClean="0"/>
              <a:t>Individualized programming</a:t>
            </a:r>
          </a:p>
          <a:p>
            <a:pPr lvl="1"/>
            <a:r>
              <a:rPr lang="en-US" sz="2000" dirty="0" smtClean="0"/>
              <a:t>Funding</a:t>
            </a:r>
          </a:p>
          <a:p>
            <a:pPr lvl="1"/>
            <a:r>
              <a:rPr lang="en-US" sz="2000" dirty="0" smtClean="0"/>
              <a:t>Faculty research interests</a:t>
            </a:r>
          </a:p>
          <a:p>
            <a:pPr lvl="1"/>
            <a:r>
              <a:rPr lang="en-US" sz="2000" dirty="0" smtClean="0"/>
              <a:t>High achieving </a:t>
            </a:r>
            <a:r>
              <a:rPr lang="en-US" sz="2000" dirty="0" smtClean="0"/>
              <a:t>faculty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**ASK ABOUT CACREP ACCREDITATION**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3826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0"/>
              </a:spcAft>
            </a:pPr>
            <a:r>
              <a:rPr lang="en-US" sz="2400" dirty="0" smtClean="0"/>
              <a:t>Check out new admissions </a:t>
            </a:r>
            <a:r>
              <a:rPr lang="en-US" sz="2400" dirty="0"/>
              <a:t>p</a:t>
            </a:r>
            <a:r>
              <a:rPr lang="en-US" sz="2400" dirty="0" smtClean="0"/>
              <a:t>age on program website at: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://www.soe.vcu.edu/departmentpages/counseling-and-special-education/counselor-education-program-group/admissions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/>
          </a:p>
          <a:p>
            <a:pPr>
              <a:spcAft>
                <a:spcPts val="2000"/>
              </a:spcAft>
            </a:pPr>
            <a:r>
              <a:rPr lang="en-US" sz="2400" dirty="0" smtClean="0"/>
              <a:t>Contact </a:t>
            </a:r>
            <a:r>
              <a:rPr lang="en-US" sz="2400" dirty="0" smtClean="0"/>
              <a:t>Dr. Donna Gibson at 804-828-1332 or </a:t>
            </a:r>
            <a:r>
              <a:rPr lang="en-US" sz="2400" dirty="0" smtClean="0">
                <a:hlinkClick r:id="rId4"/>
              </a:rPr>
              <a:t>dgibson7@vcu.edu</a:t>
            </a:r>
            <a:r>
              <a:rPr lang="en-US" sz="2400" dirty="0" smtClean="0"/>
              <a:t> if interested in applying for either M.Ed. or Ph.D. programs or have questions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46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Department of Counseling &amp; Special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M.Ed. Counselor Education</a:t>
            </a:r>
          </a:p>
          <a:p>
            <a:pPr lvl="1"/>
            <a:r>
              <a:rPr lang="en-US" sz="2400" dirty="0" smtClean="0"/>
              <a:t>School </a:t>
            </a:r>
            <a:r>
              <a:rPr lang="en-US" sz="2400" dirty="0"/>
              <a:t>c</a:t>
            </a:r>
            <a:r>
              <a:rPr lang="en-US" sz="2400" dirty="0" smtClean="0"/>
              <a:t>ounseling concentration</a:t>
            </a:r>
          </a:p>
          <a:p>
            <a:pPr lvl="1"/>
            <a:r>
              <a:rPr lang="en-US" sz="2400" dirty="0" smtClean="0"/>
              <a:t>College student development and counseling concentration</a:t>
            </a:r>
          </a:p>
          <a:p>
            <a:r>
              <a:rPr lang="en-US" sz="2800" dirty="0" smtClean="0"/>
              <a:t>Ph.D. Counselor Education and Supervision</a:t>
            </a:r>
            <a:endParaRPr lang="en-US" sz="2800" dirty="0"/>
          </a:p>
        </p:txBody>
      </p:sp>
      <p:pic>
        <p:nvPicPr>
          <p:cNvPr id="1028" name="Picture 4" descr="A group of counseling students pose at an outdoor ev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73" y="4038600"/>
            <a:ext cx="386965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M.Ed. Counselor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CACREP Accredited</a:t>
            </a:r>
          </a:p>
          <a:p>
            <a:pPr marL="0" indent="0" algn="ctr">
              <a:buNone/>
            </a:pPr>
            <a:r>
              <a:rPr lang="en-US" sz="2800" dirty="0"/>
              <a:t>Full-time </a:t>
            </a:r>
            <a:r>
              <a:rPr lang="en-US" sz="2800" dirty="0" smtClean="0"/>
              <a:t>or part-time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48 credit </a:t>
            </a:r>
            <a:r>
              <a:rPr lang="en-US" sz="2800" dirty="0" smtClean="0"/>
              <a:t>hours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Field </a:t>
            </a:r>
            <a:r>
              <a:rPr lang="en-US" sz="2800" dirty="0" smtClean="0"/>
              <a:t>experience: </a:t>
            </a:r>
          </a:p>
          <a:p>
            <a:pPr marL="0" indent="0" algn="ctr">
              <a:buNone/>
            </a:pPr>
            <a:r>
              <a:rPr lang="en-US" sz="2400" dirty="0" smtClean="0"/>
              <a:t>Practicum </a:t>
            </a:r>
            <a:r>
              <a:rPr lang="en-US" sz="2400" dirty="0"/>
              <a:t>(100 </a:t>
            </a:r>
            <a:r>
              <a:rPr lang="en-US" sz="2400" dirty="0" smtClean="0"/>
              <a:t>hours) and </a:t>
            </a:r>
          </a:p>
          <a:p>
            <a:pPr marL="0" indent="0" algn="ctr">
              <a:buNone/>
            </a:pPr>
            <a:r>
              <a:rPr lang="en-US" sz="2400" dirty="0" smtClean="0"/>
              <a:t>Internship </a:t>
            </a:r>
            <a:r>
              <a:rPr lang="en-US" sz="2400" dirty="0"/>
              <a:t>(600 hours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r>
              <a:rPr lang="en-US" sz="2800" dirty="0" smtClean="0"/>
              <a:t>Comprehensive Exam</a:t>
            </a:r>
            <a:endParaRPr lang="en-US" sz="2800" dirty="0"/>
          </a:p>
        </p:txBody>
      </p:sp>
      <p:pic>
        <p:nvPicPr>
          <p:cNvPr id="5" name="Picture 4" descr="http://www.soe.vcu.edu/images/cacrep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10" y="4171018"/>
            <a:ext cx="1066800" cy="148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soe.vcu.edu/images/cacrep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71019"/>
            <a:ext cx="1066800" cy="148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Program Requirements: </a:t>
            </a:r>
            <a:br>
              <a:rPr lang="en-US" sz="3200" dirty="0" smtClean="0"/>
            </a:br>
            <a:r>
              <a:rPr lang="en-US" sz="3200" dirty="0" smtClean="0"/>
              <a:t>M.Ed. School Counseling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/>
              <a:t>Eligible for licensure or provisional licensure as pk-12 school </a:t>
            </a:r>
            <a:r>
              <a:rPr lang="en-US" sz="2200" dirty="0" smtClean="0"/>
              <a:t>counselor</a:t>
            </a:r>
          </a:p>
          <a:p>
            <a:r>
              <a:rPr lang="en-US" sz="2200" dirty="0" smtClean="0"/>
              <a:t>Core Courses </a:t>
            </a:r>
          </a:p>
          <a:p>
            <a:pPr marL="457200" lvl="1" indent="0">
              <a:buNone/>
            </a:pPr>
            <a:r>
              <a:rPr lang="en-US" sz="1800" dirty="0" smtClean="0"/>
              <a:t>Theories of Counseling, Techniques, Group Procedures, Career Information and Exploration, Assessment Techniques, Multicultural Counseling, Seminar in Counseling, Data Driven Comprehensive School counseling, School Counseling Services</a:t>
            </a:r>
          </a:p>
          <a:p>
            <a:r>
              <a:rPr lang="en-US" sz="2000" dirty="0" smtClean="0"/>
              <a:t>Foundation of Education Courses </a:t>
            </a:r>
          </a:p>
          <a:p>
            <a:pPr marL="0" indent="0">
              <a:buNone/>
            </a:pPr>
            <a:r>
              <a:rPr lang="en-US" sz="1800" dirty="0" smtClean="0"/>
              <a:t>	Lifespan Development: A Gender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Perspective, Research Methods, and Ethics </a:t>
            </a:r>
          </a:p>
          <a:p>
            <a:pPr marL="457200" lvl="1" indent="0">
              <a:buNone/>
            </a:pPr>
            <a:r>
              <a:rPr lang="en-US" sz="1800" dirty="0" smtClean="0"/>
              <a:t>and Policy</a:t>
            </a:r>
          </a:p>
          <a:p>
            <a:r>
              <a:rPr lang="en-US" sz="2200" dirty="0" smtClean="0"/>
              <a:t>Field Experience: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Practicum: School Counseling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Internship: pk-12 School Counseling</a:t>
            </a:r>
          </a:p>
        </p:txBody>
      </p:sp>
      <p:pic>
        <p:nvPicPr>
          <p:cNvPr id="8" name="Picture 2" descr="M.Ed. students celebrate school counseling w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3489559"/>
            <a:ext cx="3406775" cy="253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0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Program Requirements: </a:t>
            </a:r>
            <a:br>
              <a:rPr lang="en-US" sz="3000" dirty="0" smtClean="0"/>
            </a:br>
            <a:r>
              <a:rPr lang="en-US" sz="3000" dirty="0" smtClean="0"/>
              <a:t>M.Ed. College Student Development and Counseling</a:t>
            </a:r>
            <a:endParaRPr lang="en-US" sz="3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Professional counselors, leaders, and advocates apply knowledge in diverse settings with diverse populations of adult learnings in higher education</a:t>
            </a:r>
          </a:p>
          <a:p>
            <a:r>
              <a:rPr lang="en-US" sz="2000" dirty="0" smtClean="0"/>
              <a:t>Core Courses</a:t>
            </a:r>
            <a:r>
              <a:rPr lang="en-US" sz="2200" dirty="0" smtClean="0"/>
              <a:t> </a:t>
            </a:r>
          </a:p>
          <a:p>
            <a:pPr marL="457200" lvl="1" indent="0">
              <a:buNone/>
            </a:pPr>
            <a:r>
              <a:rPr lang="en-US" sz="1800" dirty="0" smtClean="0"/>
              <a:t>Theories of Counseling, Techniques, Group Procedures, Career Information and Exploration, Assessment Techniques, Multicultural Counseling, Seminar in Counseling, Student Development Services in Higher Education</a:t>
            </a:r>
          </a:p>
          <a:p>
            <a:r>
              <a:rPr lang="en-US" sz="2000" dirty="0" smtClean="0"/>
              <a:t>Foundation of Education Courses </a:t>
            </a:r>
          </a:p>
          <a:p>
            <a:pPr marL="0" indent="0">
              <a:buNone/>
            </a:pPr>
            <a:r>
              <a:rPr lang="en-US" sz="1800" dirty="0" smtClean="0"/>
              <a:t>	Lifespan Development: A Gender Perspective,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American Colleges and Universities, and Research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Methods</a:t>
            </a:r>
          </a:p>
          <a:p>
            <a:r>
              <a:rPr lang="en-US" sz="2000" dirty="0" smtClean="0"/>
              <a:t>Field Experience: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Practicum: College Student Dev. and Counseling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Internship: College Student Dev. and Counseling</a:t>
            </a:r>
          </a:p>
        </p:txBody>
      </p:sp>
      <p:pic>
        <p:nvPicPr>
          <p:cNvPr id="4100" name="Picture 4" descr="A group of master's students pose at a national conferenc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65220"/>
            <a:ext cx="2514600" cy="217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5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Ph.D. Counselor Education &amp; Supervision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CACREP Accreditation Pending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Full-time or Part-time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51 credit hours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Prepares students for careers as counselor educators, counselor supervisors, researchers, and leaders in the counseling profession</a:t>
            </a:r>
            <a:endParaRPr lang="en-US" sz="2400" dirty="0"/>
          </a:p>
        </p:txBody>
      </p:sp>
      <p:pic>
        <p:nvPicPr>
          <p:cNvPr id="5122" name="Picture 2" descr="https://d1zqayhc1yz6oo.cloudfront.net/6cc3f55e097a62c035c9870507e795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6908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2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Ph.D. Program 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200" dirty="0" smtClean="0"/>
              <a:t>Pre-requisites:</a:t>
            </a:r>
          </a:p>
          <a:p>
            <a:pPr marL="457200" lvl="1" indent="0">
              <a:spcAft>
                <a:spcPts val="1000"/>
              </a:spcAft>
              <a:buNone/>
            </a:pPr>
            <a:r>
              <a:rPr lang="en-US" sz="1800" dirty="0" smtClean="0"/>
              <a:t>Coursework from a CACREP-accredited master’s program</a:t>
            </a:r>
            <a:r>
              <a:rPr lang="en-US" sz="1800" dirty="0"/>
              <a:t> </a:t>
            </a:r>
            <a:r>
              <a:rPr lang="en-US" sz="1800" dirty="0" smtClean="0"/>
              <a:t>and STAT 508 or equivalent. At least two years previous counseling experience preferred</a:t>
            </a:r>
          </a:p>
          <a:p>
            <a:pPr>
              <a:spcAft>
                <a:spcPts val="1000"/>
              </a:spcAft>
            </a:pPr>
            <a:r>
              <a:rPr lang="en-US" sz="2200" dirty="0" smtClean="0"/>
              <a:t>Core </a:t>
            </a:r>
            <a:r>
              <a:rPr lang="en-US" sz="2200" dirty="0"/>
              <a:t>c</a:t>
            </a:r>
            <a:r>
              <a:rPr lang="en-US" sz="2200" dirty="0" smtClean="0"/>
              <a:t>ounseling courses</a:t>
            </a:r>
          </a:p>
          <a:p>
            <a:pPr marL="457200" lvl="1" indent="0">
              <a:spcAft>
                <a:spcPts val="1000"/>
              </a:spcAft>
              <a:buNone/>
            </a:pPr>
            <a:r>
              <a:rPr lang="en-US" sz="1800" dirty="0" smtClean="0"/>
              <a:t>Counselor Education Doctoral Seminar I, Counselor Education Doctoral Seminar II, Advanced Counseling Theories and Practicum, Counseling Supervision, Advanced Group Counseling, Advanced Career Counseling and Development, Counselor Education Doctoral Internship (4 </a:t>
            </a:r>
            <a:r>
              <a:rPr lang="en-US" sz="1800" dirty="0" err="1" smtClean="0"/>
              <a:t>cr</a:t>
            </a:r>
            <a:r>
              <a:rPr lang="en-US" sz="1800" dirty="0" smtClean="0"/>
              <a:t>)</a:t>
            </a:r>
          </a:p>
          <a:p>
            <a:pPr>
              <a:spcAft>
                <a:spcPts val="1000"/>
              </a:spcAft>
            </a:pPr>
            <a:r>
              <a:rPr lang="en-US" sz="2200" dirty="0"/>
              <a:t>Foundations of Education courses</a:t>
            </a:r>
          </a:p>
          <a:p>
            <a:pPr marL="457200" lvl="1" indent="0">
              <a:spcAft>
                <a:spcPts val="1000"/>
              </a:spcAft>
              <a:buNone/>
            </a:pPr>
            <a:r>
              <a:rPr lang="en-US" sz="1800" dirty="0"/>
              <a:t>Foundations of Educational Research and Doctoral Scholarship I, Foundations of Educational Research and Doctoral Scholarship II, Externship (3+ </a:t>
            </a:r>
            <a:r>
              <a:rPr lang="en-US" sz="1800" dirty="0" err="1"/>
              <a:t>cr</a:t>
            </a:r>
            <a:r>
              <a:rPr lang="en-US" sz="1800" dirty="0"/>
              <a:t>)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880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Ph.D. Program 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200" dirty="0"/>
              <a:t>Research Courses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/>
              <a:t>	Statistics for Social Research, Educational Research Design, Qualitative Methods 	and Analysis, and research elective)</a:t>
            </a:r>
          </a:p>
          <a:p>
            <a:pPr>
              <a:spcAft>
                <a:spcPts val="1000"/>
              </a:spcAft>
            </a:pPr>
            <a:r>
              <a:rPr lang="en-US" sz="2200" dirty="0"/>
              <a:t>Dissertation</a:t>
            </a:r>
          </a:p>
          <a:p>
            <a:pPr marL="457200" lvl="1" indent="0">
              <a:spcAft>
                <a:spcPts val="1000"/>
              </a:spcAft>
              <a:buNone/>
            </a:pPr>
            <a:r>
              <a:rPr lang="en-US" sz="1800" dirty="0"/>
              <a:t>Dissertation Seminar (may be waived) and Dissertation (minimum of 12 </a:t>
            </a:r>
            <a:r>
              <a:rPr lang="en-US" sz="1800" dirty="0" err="1"/>
              <a:t>cr</a:t>
            </a:r>
            <a:r>
              <a:rPr lang="en-US" sz="1800" dirty="0"/>
              <a:t>)</a:t>
            </a:r>
          </a:p>
          <a:p>
            <a:pPr>
              <a:spcAft>
                <a:spcPts val="1000"/>
              </a:spcAft>
            </a:pPr>
            <a:r>
              <a:rPr lang="en-US" sz="2200" dirty="0" smtClean="0"/>
              <a:t>School of Education Qualifying Exam</a:t>
            </a:r>
          </a:p>
          <a:p>
            <a:pPr>
              <a:spcAft>
                <a:spcPts val="1000"/>
              </a:spcAft>
            </a:pPr>
            <a:r>
              <a:rPr lang="en-US" sz="2200" dirty="0" smtClean="0"/>
              <a:t>Comprehensive Exam</a:t>
            </a:r>
            <a:endParaRPr lang="en-US" sz="2200" dirty="0"/>
          </a:p>
        </p:txBody>
      </p:sp>
      <p:pic>
        <p:nvPicPr>
          <p:cNvPr id="7170" name="Picture 2" descr="Doc students stands with research poster at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3200400" cy="211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2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Incoming M.Ed. and Ph.D. Class (2016)</a:t>
            </a:r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38325"/>
              </p:ext>
            </p:extLst>
          </p:nvPr>
        </p:nvGraphicFramePr>
        <p:xfrm>
          <a:off x="914400" y="2514599"/>
          <a:ext cx="746760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0280"/>
                <a:gridCol w="2240280"/>
                <a:gridCol w="808990"/>
                <a:gridCol w="808990"/>
                <a:gridCol w="684530"/>
                <a:gridCol w="684530"/>
              </a:tblGrid>
              <a:tr h="416746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Program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Race/Ethnicity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Gender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Gender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37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90041">
                <a:tc row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Masters Programs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Asian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3.4%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51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Black/African American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24%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37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White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48%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3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Specified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24%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37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60518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Ph.D.-Counselor Education and Supervision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White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37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2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919</Words>
  <Application>Microsoft Macintosh PowerPoint</Application>
  <PresentationFormat>On-screen Show (4:3)</PresentationFormat>
  <Paragraphs>202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Department of Counseling &amp; Special Education</vt:lpstr>
      <vt:lpstr>M.Ed. Counselor Education</vt:lpstr>
      <vt:lpstr>Program Requirements:  M.Ed. School Counseling</vt:lpstr>
      <vt:lpstr>Program Requirements:  M.Ed. College Student Development and Counseling</vt:lpstr>
      <vt:lpstr>Ph.D. Counselor Education &amp; Supervision</vt:lpstr>
      <vt:lpstr>Ph.D. Program Requirements</vt:lpstr>
      <vt:lpstr>Ph.D. Program Requirements</vt:lpstr>
      <vt:lpstr>Student Demographics</vt:lpstr>
      <vt:lpstr>Admission Requirements: M.Ed.</vt:lpstr>
      <vt:lpstr>Admission Requirements: Ph.D.</vt:lpstr>
      <vt:lpstr>Funding</vt:lpstr>
      <vt:lpstr>Student Organizations</vt:lpstr>
      <vt:lpstr>Faculty</vt:lpstr>
      <vt:lpstr>Why do students choose VCU?</vt:lpstr>
      <vt:lpstr>Why do students choose VCU?</vt:lpstr>
      <vt:lpstr>Next Steps!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Zenia Fung</dc:creator>
  <cp:lastModifiedBy>D</cp:lastModifiedBy>
  <cp:revision>41</cp:revision>
  <dcterms:created xsi:type="dcterms:W3CDTF">2013-01-30T19:22:16Z</dcterms:created>
  <dcterms:modified xsi:type="dcterms:W3CDTF">2016-10-26T23:57:20Z</dcterms:modified>
</cp:coreProperties>
</file>